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73" r:id="rId3"/>
    <p:sldId id="274" r:id="rId4"/>
    <p:sldId id="257" r:id="rId5"/>
    <p:sldId id="258" r:id="rId6"/>
    <p:sldId id="259" r:id="rId7"/>
    <p:sldId id="260" r:id="rId8"/>
    <p:sldId id="263" r:id="rId9"/>
    <p:sldId id="264" r:id="rId10"/>
    <p:sldId id="271" r:id="rId11"/>
    <p:sldId id="261" r:id="rId12"/>
    <p:sldId id="266" r:id="rId13"/>
    <p:sldId id="267" r:id="rId14"/>
    <p:sldId id="268" r:id="rId15"/>
    <p:sldId id="269" r:id="rId16"/>
    <p:sldId id="270"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8192B6-C302-4DB9-A00F-32D4D98CD4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374036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192B6-C302-4DB9-A00F-32D4D98CD4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173813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192B6-C302-4DB9-A00F-32D4D98CD4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163315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192B6-C302-4DB9-A00F-32D4D98CD4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138069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192B6-C302-4DB9-A00F-32D4D98CD4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19430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8192B6-C302-4DB9-A00F-32D4D98CD43F}"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335165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8192B6-C302-4DB9-A00F-32D4D98CD43F}" type="datetimeFigureOut">
              <a:rPr lang="en-GB" smtClean="0"/>
              <a:t>16/04/2018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347525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8192B6-C302-4DB9-A00F-32D4D98CD43F}" type="datetimeFigureOut">
              <a:rPr lang="en-GB" smtClean="0"/>
              <a:t>16/04/2018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80130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192B6-C302-4DB9-A00F-32D4D98CD43F}" type="datetimeFigureOut">
              <a:rPr lang="en-GB" smtClean="0"/>
              <a:t>16/04/2018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377580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192B6-C302-4DB9-A00F-32D4D98CD43F}"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61947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192B6-C302-4DB9-A00F-32D4D98CD43F}"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16FEC-98A5-4642-8F55-616BF52BE1A5}" type="slidenum">
              <a:rPr lang="en-GB" smtClean="0"/>
              <a:t>‹#›</a:t>
            </a:fld>
            <a:endParaRPr lang="en-GB"/>
          </a:p>
        </p:txBody>
      </p:sp>
    </p:spTree>
    <p:extLst>
      <p:ext uri="{BB962C8B-B14F-4D97-AF65-F5344CB8AC3E}">
        <p14:creationId xmlns:p14="http://schemas.microsoft.com/office/powerpoint/2010/main" val="282175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192B6-C302-4DB9-A00F-32D4D98CD43F}" type="datetimeFigureOut">
              <a:rPr lang="en-GB" smtClean="0"/>
              <a:t>16/04/2018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16FEC-98A5-4642-8F55-616BF52BE1A5}" type="slidenum">
              <a:rPr lang="en-GB" smtClean="0"/>
              <a:t>‹#›</a:t>
            </a:fld>
            <a:endParaRPr lang="en-GB"/>
          </a:p>
        </p:txBody>
      </p:sp>
    </p:spTree>
    <p:extLst>
      <p:ext uri="{BB962C8B-B14F-4D97-AF65-F5344CB8AC3E}">
        <p14:creationId xmlns:p14="http://schemas.microsoft.com/office/powerpoint/2010/main" val="3976818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hyperlink" Target="https://www.youtube.com/watch?v=xVcdlANWsl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source=images&amp;cd=&amp;cad=rja&amp;uact=8&amp;ved=0CAgQjRw&amp;url=http://yano.co.uk/2013/06/exam-revision-tips-for-parents/&amp;ei=AGa2VKyPE8z2UurFgLAP&amp;psig=AFQjCNF01Sbvw2F1S77PLZgUktYu7Jcxag&amp;ust=1421326208406886"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class+notes&amp;source=images&amp;cd=&amp;cad=rja&amp;uact=8&amp;ved=0CAcQjRw&amp;url=https://mylawschooldreams.wordpress.com/2012/02/19/efficient-v-thorough-notes-whether-to-take-pre-classreading-notes/&amp;ei=BGi2VNToAtHiatK6gegK&amp;psig=AFQjCNFCdUbKkMj11flwO6o47JVX2gP7TQ&amp;ust=1421326717581239"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33363" y="898843"/>
            <a:ext cx="8659812" cy="1522095"/>
          </a:xfrm>
        </p:spPr>
        <p:txBody>
          <a:bodyPr>
            <a:normAutofit/>
          </a:bodyPr>
          <a:lstStyle/>
          <a:p>
            <a:pPr eaLnBrk="1" hangingPunct="1"/>
            <a:r>
              <a:rPr lang="en-GB" altLang="en-US" b="1" dirty="0" smtClean="0">
                <a:solidFill>
                  <a:srgbClr val="C00000"/>
                </a:solidFill>
                <a:latin typeface="Verdana" panose="020B0604030504040204" pitchFamily="34" charset="0"/>
              </a:rPr>
              <a:t>What is effective revision</a:t>
            </a:r>
            <a:r>
              <a:rPr lang="en-GB" altLang="en-US" b="1" dirty="0" smtClean="0">
                <a:solidFill>
                  <a:srgbClr val="C00000"/>
                </a:solidFill>
                <a:latin typeface="Verdana" panose="020B0604030504040204" pitchFamily="34" charset="0"/>
              </a:rPr>
              <a:t>?</a:t>
            </a:r>
            <a:endParaRPr lang="en-GB" altLang="en-US" b="1" dirty="0" smtClean="0">
              <a:solidFill>
                <a:srgbClr val="C00000"/>
              </a:solidFill>
              <a:latin typeface="Verdana" panose="020B0604030504040204" pitchFamily="34" charset="0"/>
            </a:endParaRPr>
          </a:p>
        </p:txBody>
      </p:sp>
      <p:sp>
        <p:nvSpPr>
          <p:cNvPr id="39939" name="Rectangle 3"/>
          <p:cNvSpPr>
            <a:spLocks noGrp="1" noChangeArrowheads="1"/>
          </p:cNvSpPr>
          <p:nvPr>
            <p:ph idx="1"/>
          </p:nvPr>
        </p:nvSpPr>
        <p:spPr>
          <a:xfrm>
            <a:off x="323850" y="2420938"/>
            <a:ext cx="8569325" cy="4176712"/>
          </a:xfrm>
        </p:spPr>
        <p:txBody>
          <a:bodyPr/>
          <a:lstStyle/>
          <a:p>
            <a:pPr marL="0" indent="0" eaLnBrk="1" hangingPunct="1">
              <a:buFontTx/>
              <a:buNone/>
            </a:pPr>
            <a:endParaRPr lang="en-GB" altLang="en-US" sz="1400" smtClean="0"/>
          </a:p>
          <a:p>
            <a:pPr marL="0" indent="0" eaLnBrk="1" hangingPunct="1">
              <a:buFontTx/>
              <a:buNone/>
            </a:pPr>
            <a:endParaRPr lang="en-GB" altLang="en-US" sz="1400" smtClean="0"/>
          </a:p>
          <a:p>
            <a:pPr marL="0" indent="0" eaLnBrk="1" hangingPunct="1">
              <a:buFontTx/>
              <a:buNone/>
            </a:pPr>
            <a:endParaRPr lang="en-GB" altLang="en-US" sz="1400" smtClean="0"/>
          </a:p>
          <a:p>
            <a:pPr marL="0" indent="0" eaLnBrk="1" hangingPunct="1">
              <a:buFontTx/>
              <a:buNone/>
            </a:pPr>
            <a:endParaRPr lang="en-GB" altLang="en-US" sz="1400" smtClean="0"/>
          </a:p>
          <a:p>
            <a:pPr marL="0" indent="0" eaLnBrk="1" hangingPunct="1">
              <a:buFontTx/>
              <a:buNone/>
            </a:pPr>
            <a:r>
              <a:rPr lang="en-GB" altLang="en-US" sz="1400" smtClean="0"/>
              <a:t>          </a:t>
            </a:r>
          </a:p>
          <a:p>
            <a:pPr marL="0" indent="0" eaLnBrk="1" hangingPunct="1">
              <a:buFontTx/>
              <a:buNone/>
            </a:pPr>
            <a:endParaRPr lang="en-GB" altLang="en-US" sz="1400" smtClean="0"/>
          </a:p>
          <a:p>
            <a:pPr marL="0" indent="0" eaLnBrk="1" hangingPunct="1">
              <a:buFontTx/>
              <a:buNone/>
            </a:pPr>
            <a:endParaRPr lang="en-GB" altLang="en-US" sz="1400" smtClean="0"/>
          </a:p>
          <a:p>
            <a:pPr marL="0" indent="0" eaLnBrk="1" hangingPunct="1">
              <a:buFontTx/>
              <a:buNone/>
            </a:pPr>
            <a:endParaRPr lang="en-GB" altLang="en-US" sz="1400" smtClean="0"/>
          </a:p>
          <a:p>
            <a:pPr marL="0" indent="0" eaLnBrk="1" hangingPunct="1">
              <a:buFontTx/>
              <a:buNone/>
            </a:pPr>
            <a:endParaRPr lang="en-GB" altLang="en-US" sz="1000" smtClean="0"/>
          </a:p>
          <a:p>
            <a:pPr marL="0" indent="0" eaLnBrk="1" hangingPunct="1">
              <a:buFontTx/>
              <a:buNone/>
            </a:pPr>
            <a:r>
              <a:rPr lang="en-GB" altLang="en-US" sz="1400" smtClean="0"/>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Image result for LSATP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61" y="273520"/>
            <a:ext cx="8229600" cy="857250"/>
          </a:xfrm>
        </p:spPr>
        <p:txBody>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Spaced repetition</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https://i1.wp.com/lifeinthefastlane.com/wp-content/uploads/2011/11/wozniak-spaced-repetition.jpg?resize=630%2C369&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71" y="1199524"/>
            <a:ext cx="8030094" cy="4703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765" y="5902867"/>
            <a:ext cx="8229600" cy="646331"/>
          </a:xfrm>
          <a:prstGeom prst="rect">
            <a:avLst/>
          </a:prstGeom>
          <a:noFill/>
        </p:spPr>
        <p:txBody>
          <a:bodyPr wrap="square" rtlCol="0">
            <a:spAutoFit/>
          </a:bodyPr>
          <a:lstStyle/>
          <a:p>
            <a:pPr algn="ctr"/>
            <a:r>
              <a:rPr lang="en-GB" dirty="0"/>
              <a:t>Spacing your retrieval practice over a number of days and weeks is far more advantageous than cramming it all into one revision session.</a:t>
            </a:r>
          </a:p>
        </p:txBody>
      </p:sp>
      <p:pic>
        <p:nvPicPr>
          <p:cNvPr id="5" name="Picture 5" descr="Image result for LSATP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68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014" y="-3766"/>
            <a:ext cx="7886700" cy="1325563"/>
          </a:xfrm>
        </p:spPr>
        <p:txBody>
          <a:bodyPr/>
          <a:lstStyle/>
          <a:p>
            <a:pPr eaLnBrk="1" hangingPunct="1"/>
            <a:r>
              <a:rPr lang="en-GB" altLang="en-US"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Index Cards</a:t>
            </a:r>
          </a:p>
        </p:txBody>
      </p:sp>
      <p:sp>
        <p:nvSpPr>
          <p:cNvPr id="23555" name="Rectangle 3"/>
          <p:cNvSpPr>
            <a:spLocks noGrp="1" noChangeArrowheads="1"/>
          </p:cNvSpPr>
          <p:nvPr>
            <p:ph idx="1"/>
          </p:nvPr>
        </p:nvSpPr>
        <p:spPr>
          <a:xfrm>
            <a:off x="4102389" y="996777"/>
            <a:ext cx="4691062" cy="5068888"/>
          </a:xfrm>
        </p:spPr>
        <p:txBody>
          <a:bodyPr>
            <a:normAutofit/>
          </a:bodyPr>
          <a:lstStyle/>
          <a:p>
            <a:pPr eaLnBrk="1" hangingPunct="1"/>
            <a:r>
              <a:rPr lang="en-GB" altLang="en-US" sz="2400" dirty="0" smtClean="0"/>
              <a:t>Each card should have the information from each module/topic you have studied.</a:t>
            </a:r>
          </a:p>
          <a:p>
            <a:pPr eaLnBrk="1" hangingPunct="1"/>
            <a:r>
              <a:rPr lang="en-GB" altLang="en-US" sz="2400" dirty="0" smtClean="0"/>
              <a:t>Most revision then will be based on around 12 cards.</a:t>
            </a:r>
          </a:p>
          <a:p>
            <a:pPr eaLnBrk="1" hangingPunct="1"/>
            <a:r>
              <a:rPr lang="en-GB" altLang="en-US" sz="2400" dirty="0" smtClean="0"/>
              <a:t>Make each card memorable.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indexcardbox"/>
          <p:cNvPicPr>
            <a:picLocks noChangeAspect="1" noChangeArrowheads="1"/>
          </p:cNvPicPr>
          <p:nvPr/>
        </p:nvPicPr>
        <p:blipFill>
          <a:blip r:embed="rId3">
            <a:extLst>
              <a:ext uri="{28A0092B-C50C-407E-A947-70E740481C1C}">
                <a14:useLocalDpi xmlns:a14="http://schemas.microsoft.com/office/drawing/2010/main" val="0"/>
              </a:ext>
            </a:extLst>
          </a:blip>
          <a:srcRect r="34909"/>
          <a:stretch>
            <a:fillRect/>
          </a:stretch>
        </p:blipFill>
        <p:spPr bwMode="auto">
          <a:xfrm>
            <a:off x="106363" y="996777"/>
            <a:ext cx="3889375"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96702" y="5857916"/>
            <a:ext cx="4377267" cy="415498"/>
          </a:xfrm>
          <a:prstGeom prst="rect">
            <a:avLst/>
          </a:prstGeom>
          <a:noFill/>
        </p:spPr>
        <p:txBody>
          <a:bodyPr wrap="square" rtlCol="0">
            <a:spAutoFit/>
          </a:bodyPr>
          <a:lstStyle/>
          <a:p>
            <a:r>
              <a:rPr lang="en-GB" sz="2100" dirty="0">
                <a:hlinkClick r:id="rId4"/>
              </a:rPr>
              <a:t>How to make the perfect flash card</a:t>
            </a:r>
            <a:endParaRPr lang="en-GB" sz="2100" dirty="0"/>
          </a:p>
        </p:txBody>
      </p:sp>
      <p:pic>
        <p:nvPicPr>
          <p:cNvPr id="7" name="Picture 2" descr="Image result for making a revision c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5905" y="3409269"/>
            <a:ext cx="3264443" cy="3264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Image result for LSATPAC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748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Choose your rewards during revision</a:t>
            </a:r>
            <a:endParaRPr lang="en-GB" dirty="0"/>
          </a:p>
        </p:txBody>
      </p:sp>
      <p:sp>
        <p:nvSpPr>
          <p:cNvPr id="3" name="Subtitle 2"/>
          <p:cNvSpPr>
            <a:spLocks noGrp="1"/>
          </p:cNvSpPr>
          <p:nvPr>
            <p:ph type="subTitle" idx="1"/>
          </p:nvPr>
        </p:nvSpPr>
        <p:spPr/>
        <p:txBody>
          <a:bodyPr/>
          <a:lstStyle/>
          <a:p>
            <a:r>
              <a:rPr lang="en-GB" dirty="0" smtClean="0"/>
              <a:t>After 1 hour of revision: </a:t>
            </a:r>
          </a:p>
          <a:p>
            <a:r>
              <a:rPr lang="en-GB" dirty="0" smtClean="0"/>
              <a:t>15 minutes of ……..</a:t>
            </a:r>
          </a:p>
          <a:p>
            <a:endParaRPr lang="en-GB" dirty="0"/>
          </a:p>
        </p:txBody>
      </p:sp>
      <p:pic>
        <p:nvPicPr>
          <p:cNvPr id="4" name="Picture 5" descr="Image result for LSATPA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53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24" y="-100387"/>
            <a:ext cx="7886700" cy="1325563"/>
          </a:xfrm>
        </p:spPr>
        <p:txBody>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Year 7 – key word focus</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GB" dirty="0" smtClean="0"/>
              <a:t>Flash cards that have keyword definitions.</a:t>
            </a:r>
          </a:p>
          <a:p>
            <a:r>
              <a:rPr lang="en-GB" dirty="0" smtClean="0"/>
              <a:t>On the other side of each flash card write 3 questions that are linked to the keyword definitions.</a:t>
            </a:r>
          </a:p>
          <a:p>
            <a:r>
              <a:rPr lang="en-GB" dirty="0"/>
              <a:t>Retrieval practice – your aim is to get </a:t>
            </a:r>
            <a:r>
              <a:rPr lang="en-GB" u="sng" dirty="0"/>
              <a:t>3 people </a:t>
            </a:r>
            <a:r>
              <a:rPr lang="en-GB" dirty="0"/>
              <a:t>to test you on the </a:t>
            </a:r>
            <a:r>
              <a:rPr lang="en-GB" u="sng" dirty="0"/>
              <a:t>3 questions </a:t>
            </a:r>
            <a:r>
              <a:rPr lang="en-GB" dirty="0"/>
              <a:t>over </a:t>
            </a:r>
            <a:r>
              <a:rPr lang="en-GB" u="sng" dirty="0"/>
              <a:t>3 days </a:t>
            </a:r>
            <a:r>
              <a:rPr lang="en-GB" dirty="0"/>
              <a:t>for each flash card that you have created.</a:t>
            </a:r>
          </a:p>
          <a:p>
            <a:pPr marL="0" indent="0">
              <a:buNone/>
            </a:pPr>
            <a:endParaRPr lang="en-GB" dirty="0" smtClean="0"/>
          </a:p>
          <a:p>
            <a:endParaRPr lang="en-GB" dirty="0"/>
          </a:p>
        </p:txBody>
      </p:sp>
      <p:pic>
        <p:nvPicPr>
          <p:cNvPr id="4" name="Picture 5" descr="Image result for LSATPA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76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03" y="190559"/>
            <a:ext cx="7866957" cy="1325563"/>
          </a:xfrm>
        </p:spPr>
        <p:txBody>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Year 8 – collecting information</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GB" dirty="0" smtClean="0"/>
              <a:t>Flash cards that have three questions on one side that are related to the information on the other side.</a:t>
            </a:r>
          </a:p>
          <a:p>
            <a:r>
              <a:rPr lang="en-GB" dirty="0" smtClean="0"/>
              <a:t>Retrieval practice – your aim is to get </a:t>
            </a:r>
            <a:r>
              <a:rPr lang="en-GB" u="sng" dirty="0" smtClean="0"/>
              <a:t>3 people </a:t>
            </a:r>
            <a:r>
              <a:rPr lang="en-GB" dirty="0" smtClean="0"/>
              <a:t>to test you on the </a:t>
            </a:r>
            <a:r>
              <a:rPr lang="en-GB" u="sng" dirty="0" smtClean="0"/>
              <a:t>3 questions </a:t>
            </a:r>
            <a:r>
              <a:rPr lang="en-GB" dirty="0" smtClean="0"/>
              <a:t>over </a:t>
            </a:r>
            <a:r>
              <a:rPr lang="en-GB" u="sng" dirty="0" smtClean="0"/>
              <a:t>3 days </a:t>
            </a:r>
            <a:r>
              <a:rPr lang="en-GB" dirty="0" smtClean="0"/>
              <a:t>for each flash card that you have created.</a:t>
            </a:r>
            <a:endParaRPr lang="en-GB" dirty="0"/>
          </a:p>
        </p:txBody>
      </p:sp>
      <p:pic>
        <p:nvPicPr>
          <p:cNvPr id="4" name="Picture 5" descr="Image result for LSATPA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38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27" y="173933"/>
            <a:ext cx="7886700" cy="1325563"/>
          </a:xfrm>
        </p:spPr>
        <p:txBody>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Year 9 – developing explanations</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GB" dirty="0" smtClean="0"/>
              <a:t>Flash cards for each topic area.</a:t>
            </a:r>
          </a:p>
          <a:p>
            <a:r>
              <a:rPr lang="en-GB" dirty="0" smtClean="0"/>
              <a:t>On the other side of each flash card have the title of the topic and 4 questions – What, Where, How, Why?</a:t>
            </a:r>
          </a:p>
          <a:p>
            <a:r>
              <a:rPr lang="en-GB" dirty="0"/>
              <a:t>Retrieval practice – your aim is to get </a:t>
            </a:r>
            <a:r>
              <a:rPr lang="en-GB" u="sng" dirty="0"/>
              <a:t>3 people </a:t>
            </a:r>
            <a:r>
              <a:rPr lang="en-GB" dirty="0"/>
              <a:t>to test you on the </a:t>
            </a:r>
            <a:r>
              <a:rPr lang="en-GB" u="sng" dirty="0"/>
              <a:t>4</a:t>
            </a:r>
            <a:r>
              <a:rPr lang="en-GB" u="sng" dirty="0" smtClean="0"/>
              <a:t> </a:t>
            </a:r>
            <a:r>
              <a:rPr lang="en-GB" u="sng" dirty="0"/>
              <a:t>questions </a:t>
            </a:r>
            <a:r>
              <a:rPr lang="en-GB" dirty="0"/>
              <a:t>over </a:t>
            </a:r>
            <a:r>
              <a:rPr lang="en-GB" u="sng" dirty="0"/>
              <a:t>3 days </a:t>
            </a:r>
            <a:r>
              <a:rPr lang="en-GB" dirty="0"/>
              <a:t>for each flash card that you have created.</a:t>
            </a:r>
          </a:p>
          <a:p>
            <a:endParaRPr lang="en-GB" dirty="0"/>
          </a:p>
        </p:txBody>
      </p:sp>
      <p:pic>
        <p:nvPicPr>
          <p:cNvPr id="4" name="Picture 5" descr="Image result for LSATPA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06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15" y="0"/>
            <a:ext cx="7886700" cy="1325563"/>
          </a:xfrm>
        </p:spPr>
        <p:txBody>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Year 10 – memory clock</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Image result for revision cl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7911" y="1039339"/>
            <a:ext cx="6329987" cy="4536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Image result for LSATP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06311" y="5667022"/>
            <a:ext cx="7800621" cy="954107"/>
          </a:xfrm>
          <a:prstGeom prst="rect">
            <a:avLst/>
          </a:prstGeom>
          <a:noFill/>
        </p:spPr>
        <p:txBody>
          <a:bodyPr wrap="square" rtlCol="0">
            <a:spAutoFit/>
          </a:bodyPr>
          <a:lstStyle/>
          <a:p>
            <a:r>
              <a:rPr lang="en-GB" sz="2800" dirty="0" smtClean="0"/>
              <a:t>A proven method to successful revision in a 1 hour period of time.</a:t>
            </a:r>
            <a:endParaRPr lang="en-GB" sz="2800" dirty="0"/>
          </a:p>
        </p:txBody>
      </p:sp>
    </p:spTree>
    <p:extLst>
      <p:ext uri="{BB962C8B-B14F-4D97-AF65-F5344CB8AC3E}">
        <p14:creationId xmlns:p14="http://schemas.microsoft.com/office/powerpoint/2010/main" val="181367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8" y="408832"/>
            <a:ext cx="8229600" cy="857250"/>
          </a:xfrm>
        </p:spPr>
        <p:txBody>
          <a:bodyPr>
            <a:normAutofit fontScale="90000"/>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How to treat your brain during revision</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84867"/>
            <a:ext cx="8229600" cy="4657743"/>
          </a:xfrm>
        </p:spPr>
        <p:txBody>
          <a:bodyPr>
            <a:noAutofit/>
          </a:bodyPr>
          <a:lstStyle/>
          <a:p>
            <a:r>
              <a:rPr lang="en-GB" sz="2400" u="sng" dirty="0"/>
              <a:t>Sleep</a:t>
            </a:r>
            <a:r>
              <a:rPr lang="en-GB" sz="2400" dirty="0"/>
              <a:t> - Sleep plays a critical role in memory consolidation – this is when the brain backs up short-term patterns and creates long-term memories. </a:t>
            </a:r>
          </a:p>
          <a:p>
            <a:r>
              <a:rPr lang="en-GB" sz="2400" u="sng" dirty="0"/>
              <a:t>Repeat</a:t>
            </a:r>
            <a:r>
              <a:rPr lang="en-GB" sz="2400" dirty="0"/>
              <a:t> – Pathways between neurons can be strengthened over time. Simple repetition – practising retrieving a memory over and over again – is the best form of consolidating the pattern.</a:t>
            </a:r>
          </a:p>
          <a:p>
            <a:r>
              <a:rPr lang="en-GB" sz="2400" u="sng" dirty="0"/>
              <a:t>Break</a:t>
            </a:r>
            <a:r>
              <a:rPr lang="en-GB" sz="2400" dirty="0"/>
              <a:t> - These are important to minimise interference. When your hippocampus is forced to store many new (and often similar) patterns in a short space of time, it can get them jumbled up.</a:t>
            </a:r>
          </a:p>
          <a:p>
            <a:r>
              <a:rPr lang="en-GB" sz="2400" u="sng" dirty="0"/>
              <a:t>Control your emotions </a:t>
            </a:r>
            <a:r>
              <a:rPr lang="en-GB" sz="2400" dirty="0"/>
              <a:t>- Try to reduce anxiety, because it uses up working memory, leaving a much smaller capacity available for processing and encoding new information.</a:t>
            </a:r>
          </a:p>
        </p:txBody>
      </p:sp>
      <p:pic>
        <p:nvPicPr>
          <p:cNvPr id="4" name="Picture 5" descr="Image result for LSATPA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76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27" y="0"/>
            <a:ext cx="7886700" cy="1325563"/>
          </a:xfrm>
        </p:spPr>
        <p:txBody>
          <a:body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Revision myth 1</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55600" y="2057401"/>
            <a:ext cx="8331200" cy="3394472"/>
          </a:xfrm>
        </p:spPr>
        <p:txBody>
          <a:bodyPr>
            <a:normAutofit fontScale="92500" lnSpcReduction="20000"/>
          </a:bodyPr>
          <a:lstStyle/>
          <a:p>
            <a:pPr marL="0" indent="0" algn="ctr">
              <a:buNone/>
            </a:pPr>
            <a:r>
              <a:rPr lang="en-GB" sz="3900" b="1" i="1" dirty="0"/>
              <a:t>Rereading notes and highlighting are effective revision strategies</a:t>
            </a:r>
            <a:r>
              <a:rPr lang="en-GB" sz="3900" b="1" i="1" dirty="0" smtClean="0"/>
              <a:t>.</a:t>
            </a:r>
          </a:p>
          <a:p>
            <a:pPr marL="0" indent="0" algn="ctr">
              <a:buNone/>
            </a:pPr>
            <a:endParaRPr lang="en-GB" dirty="0"/>
          </a:p>
          <a:p>
            <a:pPr marL="0" indent="0" algn="ctr">
              <a:buNone/>
            </a:pPr>
            <a:r>
              <a:rPr lang="en-GB" dirty="0">
                <a:solidFill>
                  <a:srgbClr val="000000"/>
                </a:solidFill>
              </a:rPr>
              <a:t>These revision strategies have been shown to be the most popular amongst students. Unfortunately, they are also very ineffective. Instead, students should be encouraged to use </a:t>
            </a:r>
            <a:r>
              <a:rPr lang="en-GB" i="1" dirty="0">
                <a:solidFill>
                  <a:srgbClr val="000000"/>
                </a:solidFill>
              </a:rPr>
              <a:t>retrieval practice</a:t>
            </a:r>
            <a:r>
              <a:rPr lang="en-GB" dirty="0">
                <a:solidFill>
                  <a:srgbClr val="000000"/>
                </a:solidFill>
              </a:rPr>
              <a:t> (regular testing from memory) and </a:t>
            </a:r>
            <a:r>
              <a:rPr lang="en-GB" i="1" dirty="0">
                <a:solidFill>
                  <a:srgbClr val="000000"/>
                </a:solidFill>
              </a:rPr>
              <a:t>distributed practice</a:t>
            </a:r>
            <a:r>
              <a:rPr lang="en-GB" dirty="0">
                <a:solidFill>
                  <a:srgbClr val="000000"/>
                </a:solidFill>
              </a:rPr>
              <a:t> (spacing out practice sessions over time).</a:t>
            </a:r>
          </a:p>
        </p:txBody>
      </p:sp>
      <p:pic>
        <p:nvPicPr>
          <p:cNvPr id="1026" name="Picture 2" descr="Image result for cross wrong"/>
          <p:cNvPicPr>
            <a:picLocks noChangeAspect="1" noChangeArrowheads="1"/>
          </p:cNvPicPr>
          <p:nvPr/>
        </p:nvPicPr>
        <p:blipFill rotWithShape="1">
          <a:blip r:embed="rId2">
            <a:extLst>
              <a:ext uri="{28A0092B-C50C-407E-A947-70E740481C1C}">
                <a14:useLocalDpi xmlns:a14="http://schemas.microsoft.com/office/drawing/2010/main" val="0"/>
              </a:ext>
            </a:extLst>
          </a:blip>
          <a:srcRect l="12779" t="13964" r="13039" b="12291"/>
          <a:stretch/>
        </p:blipFill>
        <p:spPr bwMode="auto">
          <a:xfrm>
            <a:off x="7648122" y="2443941"/>
            <a:ext cx="9198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Image result for LSATP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53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275" y="2199698"/>
            <a:ext cx="7886700" cy="4351338"/>
          </a:xfrm>
        </p:spPr>
        <p:txBody>
          <a:bodyPr/>
          <a:lstStyle/>
          <a:p>
            <a:pPr marL="0" indent="0" algn="ctr">
              <a:buNone/>
            </a:pPr>
            <a:r>
              <a:rPr lang="en-GB" sz="3600" b="1" dirty="0"/>
              <a:t>Cramming is an effective </a:t>
            </a:r>
            <a:r>
              <a:rPr lang="en-GB" sz="3600" b="1" dirty="0" smtClean="0"/>
              <a:t>revision </a:t>
            </a:r>
            <a:r>
              <a:rPr lang="en-GB" sz="3600" b="1" dirty="0"/>
              <a:t>strategy</a:t>
            </a:r>
            <a:r>
              <a:rPr lang="en-GB" sz="3600" b="1" dirty="0" smtClean="0"/>
              <a:t>.</a:t>
            </a:r>
          </a:p>
          <a:p>
            <a:pPr marL="0" indent="0" algn="ctr">
              <a:buNone/>
            </a:pPr>
            <a:endParaRPr lang="en-GB" dirty="0"/>
          </a:p>
          <a:p>
            <a:pPr marL="0" indent="0" algn="ctr">
              <a:buNone/>
            </a:pPr>
            <a:r>
              <a:rPr lang="en-GB" dirty="0">
                <a:solidFill>
                  <a:srgbClr val="000000"/>
                </a:solidFill>
              </a:rPr>
              <a:t>Although cramming is better than no revision at all, it is unlikely to lead to durable learning. </a:t>
            </a:r>
            <a:r>
              <a:rPr lang="en-GB" dirty="0" smtClean="0">
                <a:solidFill>
                  <a:srgbClr val="000000"/>
                </a:solidFill>
              </a:rPr>
              <a:t>Spacing revision over time and revisiting materials at regular intervals are far more successful techniques.</a:t>
            </a:r>
            <a:endParaRPr lang="en-GB" dirty="0">
              <a:solidFill>
                <a:srgbClr val="000000"/>
              </a:solidFill>
            </a:endParaRPr>
          </a:p>
        </p:txBody>
      </p:sp>
      <p:sp>
        <p:nvSpPr>
          <p:cNvPr id="4" name="Title 1"/>
          <p:cNvSpPr txBox="1">
            <a:spLocks/>
          </p:cNvSpPr>
          <p:nvPr/>
        </p:nvSpPr>
        <p:spPr>
          <a:xfrm>
            <a:off x="221327"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Revision myth 2</a:t>
            </a:r>
            <a:endParaRPr lang="en-GB"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Image result for cross wrong"/>
          <p:cNvPicPr>
            <a:picLocks noChangeAspect="1" noChangeArrowheads="1"/>
          </p:cNvPicPr>
          <p:nvPr/>
        </p:nvPicPr>
        <p:blipFill rotWithShape="1">
          <a:blip r:embed="rId2">
            <a:extLst>
              <a:ext uri="{28A0092B-C50C-407E-A947-70E740481C1C}">
                <a14:useLocalDpi xmlns:a14="http://schemas.microsoft.com/office/drawing/2010/main" val="0"/>
              </a:ext>
            </a:extLst>
          </a:blip>
          <a:srcRect l="12779" t="13964" r="13039" b="12291"/>
          <a:stretch/>
        </p:blipFill>
        <p:spPr bwMode="auto">
          <a:xfrm>
            <a:off x="5553314" y="2743199"/>
            <a:ext cx="9198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Image result for LSATP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77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5888"/>
            <a:ext cx="8229600" cy="1143000"/>
          </a:xfrm>
        </p:spPr>
        <p:txBody>
          <a:bodyPr/>
          <a:lstStyle/>
          <a:p>
            <a:pPr eaLnBrk="1" hangingPunct="1"/>
            <a:r>
              <a:rPr lang="en-GB" altLang="en-US" b="1" smtClean="0">
                <a:solidFill>
                  <a:srgbClr val="C00000"/>
                </a:solidFill>
                <a:latin typeface="Verdana" panose="020B0604030504040204" pitchFamily="34" charset="0"/>
              </a:rPr>
              <a:t>3 parts of exam success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95288" y="981075"/>
            <a:ext cx="42481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en-GB" altLang="en-US" sz="2800" kern="0" dirty="0" smtClean="0">
                <a:latin typeface="Tahoma" panose="020B0604030504040204" pitchFamily="34" charset="0"/>
                <a:ea typeface="Tahoma" panose="020B0604030504040204" pitchFamily="34" charset="0"/>
                <a:cs typeface="Tahoma" panose="020B0604030504040204" pitchFamily="34" charset="0"/>
              </a:rPr>
              <a:t>Recall of information</a:t>
            </a:r>
            <a:endParaRPr lang="en-GB" altLang="en-US" sz="2800" kern="0" dirty="0">
              <a:latin typeface="Tahoma" panose="020B0604030504040204" pitchFamily="34" charset="0"/>
              <a:ea typeface="Tahoma" panose="020B0604030504040204" pitchFamily="34" charset="0"/>
              <a:cs typeface="Tahoma" panose="020B0604030504040204" pitchFamily="34" charset="0"/>
            </a:endParaRPr>
          </a:p>
        </p:txBody>
      </p:sp>
      <p:sp>
        <p:nvSpPr>
          <p:cNvPr id="2" name="Down Arrow 1"/>
          <p:cNvSpPr/>
          <p:nvPr/>
        </p:nvSpPr>
        <p:spPr>
          <a:xfrm rot="18341829">
            <a:off x="4799806" y="1994694"/>
            <a:ext cx="484188"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2"/>
          <p:cNvSpPr txBox="1">
            <a:spLocks noChangeArrowheads="1"/>
          </p:cNvSpPr>
          <p:nvPr/>
        </p:nvSpPr>
        <p:spPr bwMode="auto">
          <a:xfrm>
            <a:off x="3563938" y="2781300"/>
            <a:ext cx="5761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en-GB" altLang="en-US" sz="2800" kern="0" dirty="0" smtClean="0">
                <a:latin typeface="Tahoma" panose="020B0604030504040204" pitchFamily="34" charset="0"/>
                <a:ea typeface="Tahoma" panose="020B0604030504040204" pitchFamily="34" charset="0"/>
                <a:cs typeface="Tahoma" panose="020B0604030504040204" pitchFamily="34" charset="0"/>
              </a:rPr>
              <a:t>Understanding the questions</a:t>
            </a:r>
            <a:endParaRPr lang="en-GB" altLang="en-US" sz="2800" kern="0" dirty="0">
              <a:latin typeface="Tahoma" panose="020B0604030504040204" pitchFamily="34" charset="0"/>
              <a:ea typeface="Tahoma" panose="020B0604030504040204" pitchFamily="34" charset="0"/>
              <a:cs typeface="Tahoma" panose="020B0604030504040204" pitchFamily="34" charset="0"/>
            </a:endParaRPr>
          </a:p>
        </p:txBody>
      </p:sp>
      <p:sp>
        <p:nvSpPr>
          <p:cNvPr id="12" name="Down Arrow 11"/>
          <p:cNvSpPr/>
          <p:nvPr/>
        </p:nvSpPr>
        <p:spPr>
          <a:xfrm rot="2568715">
            <a:off x="3182938" y="3895725"/>
            <a:ext cx="485775"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41990" name="Picture 6" descr="http://victimsupporteurope.eu/activeapp/wp-content/uploads/2012/09/iStock_000011957632XSmall2.jpg"/>
          <p:cNvPicPr>
            <a:picLocks noChangeAspect="1" noChangeArrowheads="1"/>
          </p:cNvPicPr>
          <p:nvPr/>
        </p:nvPicPr>
        <p:blipFill>
          <a:blip r:embed="rId3">
            <a:extLst>
              <a:ext uri="{28A0092B-C50C-407E-A947-70E740481C1C}">
                <a14:useLocalDpi xmlns:a14="http://schemas.microsoft.com/office/drawing/2010/main" val="0"/>
              </a:ext>
            </a:extLst>
          </a:blip>
          <a:srcRect l="9737" t="21152" r="11188" b="18355"/>
          <a:stretch>
            <a:fillRect/>
          </a:stretch>
        </p:blipFill>
        <p:spPr bwMode="auto">
          <a:xfrm>
            <a:off x="576263" y="1916113"/>
            <a:ext cx="29479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http://weworkforcheese.com/wp-content/uploads/2010/06/lightbul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11429">
            <a:off x="6546850" y="3916363"/>
            <a:ext cx="20177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http://rockyourwriting.com/wp-content/uploads/2011/06/signa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08563"/>
            <a:ext cx="2884488"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574675" y="4437063"/>
            <a:ext cx="5581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en-GB" altLang="en-US" sz="2800" kern="0" dirty="0" smtClean="0">
                <a:latin typeface="Tahoma" panose="020B0604030504040204" pitchFamily="34" charset="0"/>
                <a:ea typeface="Tahoma" panose="020B0604030504040204" pitchFamily="34" charset="0"/>
                <a:cs typeface="Tahoma" panose="020B0604030504040204" pitchFamily="34" charset="0"/>
              </a:rPr>
              <a:t>Application of the information</a:t>
            </a:r>
            <a:endParaRPr lang="en-GB" altLang="en-US" sz="2800"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485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1990"/>
                                        </p:tgtEl>
                                        <p:attrNameLst>
                                          <p:attrName>style.visibility</p:attrName>
                                        </p:attrNameLst>
                                      </p:cBhvr>
                                      <p:to>
                                        <p:strVal val="visible"/>
                                      </p:to>
                                    </p:set>
                                    <p:animEffect transition="in" filter="fade">
                                      <p:cBhvr>
                                        <p:cTn id="11" dur="500"/>
                                        <p:tgtEl>
                                          <p:spTgt spid="419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1992"/>
                                        </p:tgtEl>
                                        <p:attrNameLst>
                                          <p:attrName>style.visibility</p:attrName>
                                        </p:attrNameLst>
                                      </p:cBhvr>
                                      <p:to>
                                        <p:strVal val="visible"/>
                                      </p:to>
                                    </p:set>
                                    <p:animEffect transition="in" filter="fade">
                                      <p:cBhvr>
                                        <p:cTn id="16" dur="500"/>
                                        <p:tgtEl>
                                          <p:spTgt spid="419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1994"/>
                                        </p:tgtEl>
                                        <p:attrNameLst>
                                          <p:attrName>style.visibility</p:attrName>
                                        </p:attrNameLst>
                                      </p:cBhvr>
                                      <p:to>
                                        <p:strVal val="visible"/>
                                      </p:to>
                                    </p:set>
                                    <p:animEffect transition="in" filter="fade">
                                      <p:cBhvr>
                                        <p:cTn id="21"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2357438"/>
            <a:ext cx="8785225" cy="1143000"/>
          </a:xfrm>
        </p:spPr>
        <p:txBody>
          <a:bodyPr>
            <a:normAutofit fontScale="90000"/>
          </a:bodyPr>
          <a:lstStyle/>
          <a:p>
            <a:pPr algn="l"/>
            <a:r>
              <a:rPr lang="en-GB" altLang="en-US" sz="2400" b="1" smtClean="0">
                <a:solidFill>
                  <a:srgbClr val="C00000"/>
                </a:solidFill>
                <a:latin typeface="Tahoma" panose="020B0604030504040204" pitchFamily="34" charset="0"/>
                <a:cs typeface="Tahoma" panose="020B0604030504040204" pitchFamily="34" charset="0"/>
              </a:rPr>
              <a:t>Where will you revise?</a:t>
            </a:r>
            <a:r>
              <a:rPr lang="en-GB" altLang="en-US" sz="3600" smtClean="0">
                <a:latin typeface="Tahoma" panose="020B0604030504040204" pitchFamily="34" charset="0"/>
                <a:cs typeface="Tahoma" panose="020B0604030504040204" pitchFamily="34" charset="0"/>
              </a:rPr>
              <a:t/>
            </a:r>
            <a:br>
              <a:rPr lang="en-GB" altLang="en-US" sz="3600" smtClean="0">
                <a:latin typeface="Tahoma" panose="020B0604030504040204" pitchFamily="34" charset="0"/>
                <a:cs typeface="Tahoma" panose="020B0604030504040204" pitchFamily="34" charset="0"/>
              </a:rPr>
            </a:br>
            <a:r>
              <a:rPr lang="en-GB" altLang="en-US" sz="3600" smtClean="0">
                <a:latin typeface="Tahoma" panose="020B0604030504040204" pitchFamily="34" charset="0"/>
                <a:cs typeface="Tahoma" panose="020B0604030504040204" pitchFamily="34" charset="0"/>
              </a:rPr>
              <a:t> </a:t>
            </a:r>
            <a:r>
              <a:rPr lang="en-GB" altLang="en-US" sz="2000" smtClean="0">
                <a:latin typeface="Tahoma" panose="020B0604030504040204" pitchFamily="34" charset="0"/>
                <a:cs typeface="Tahoma" panose="020B0604030504040204" pitchFamily="34" charset="0"/>
              </a:rPr>
              <a:t/>
            </a:r>
            <a:br>
              <a:rPr lang="en-GB" altLang="en-US" sz="20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Not in front of the TV </a:t>
            </a:r>
            <a:br>
              <a:rPr lang="en-GB" altLang="en-US" sz="2400" smtClean="0">
                <a:latin typeface="Tahoma" panose="020B0604030504040204" pitchFamily="34" charset="0"/>
                <a:cs typeface="Tahoma" panose="020B0604030504040204" pitchFamily="34" charset="0"/>
              </a:rPr>
            </a:br>
            <a:r>
              <a:rPr lang="en-GB" altLang="en-US" sz="1400" smtClean="0">
                <a:latin typeface="Tahoma" panose="020B0604030504040204" pitchFamily="34" charset="0"/>
                <a:cs typeface="Tahoma" panose="020B0604030504040204" pitchFamily="34" charset="0"/>
              </a:rPr>
              <a:t/>
            </a:r>
            <a:br>
              <a:rPr lang="en-GB" altLang="en-US" sz="1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Lay out all the materials for each subject to save time</a:t>
            </a:r>
            <a:br>
              <a:rPr lang="en-GB" altLang="en-US" sz="2400" smtClean="0">
                <a:latin typeface="Tahoma" panose="020B0604030504040204" pitchFamily="34" charset="0"/>
                <a:cs typeface="Tahoma" panose="020B0604030504040204" pitchFamily="34" charset="0"/>
              </a:rPr>
            </a:br>
            <a:r>
              <a:rPr lang="en-GB" altLang="en-US" sz="1400" smtClean="0">
                <a:latin typeface="Tahoma" panose="020B0604030504040204" pitchFamily="34" charset="0"/>
                <a:cs typeface="Tahoma" panose="020B0604030504040204" pitchFamily="34" charset="0"/>
              </a:rPr>
              <a:t/>
            </a:r>
            <a:br>
              <a:rPr lang="en-GB" altLang="en-US" sz="1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It’s worth trying to sort the bedroom out. Get rid of clutter, have proper space to work </a:t>
            </a:r>
            <a:br>
              <a:rPr lang="en-GB" altLang="en-US" sz="2400" smtClean="0">
                <a:latin typeface="Tahoma" panose="020B0604030504040204" pitchFamily="34" charset="0"/>
                <a:cs typeface="Tahoma" panose="020B0604030504040204" pitchFamily="34" charset="0"/>
              </a:rPr>
            </a:br>
            <a:r>
              <a:rPr lang="en-GB" altLang="en-US" sz="1400" smtClean="0">
                <a:latin typeface="Tahoma" panose="020B0604030504040204" pitchFamily="34" charset="0"/>
                <a:cs typeface="Tahoma" panose="020B0604030504040204" pitchFamily="34" charset="0"/>
              </a:rPr>
              <a:t/>
            </a:r>
            <a:br>
              <a:rPr lang="en-GB" altLang="en-US" sz="1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At a table, preferably in a quiet place</a:t>
            </a:r>
            <a:br>
              <a:rPr lang="en-GB" altLang="en-US" sz="2400" smtClean="0">
                <a:latin typeface="Tahoma" panose="020B0604030504040204" pitchFamily="34" charset="0"/>
                <a:cs typeface="Tahoma" panose="020B0604030504040204" pitchFamily="34" charset="0"/>
              </a:rPr>
            </a:br>
            <a:r>
              <a:rPr lang="en-GB" altLang="en-US" sz="1400" smtClean="0">
                <a:latin typeface="Tahoma" panose="020B0604030504040204" pitchFamily="34" charset="0"/>
                <a:cs typeface="Tahoma" panose="020B0604030504040204" pitchFamily="34" charset="0"/>
              </a:rPr>
              <a:t/>
            </a:r>
            <a:br>
              <a:rPr lang="en-GB" altLang="en-US" sz="1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Come to a compromise on music</a:t>
            </a:r>
            <a:br>
              <a:rPr lang="en-GB" altLang="en-US" sz="2400" smtClean="0">
                <a:latin typeface="Tahoma" panose="020B0604030504040204" pitchFamily="34" charset="0"/>
                <a:cs typeface="Tahoma" panose="020B0604030504040204" pitchFamily="34" charset="0"/>
              </a:rPr>
            </a:br>
            <a:r>
              <a:rPr lang="en-GB" altLang="en-US" sz="1400" smtClean="0">
                <a:latin typeface="Tahoma" panose="020B0604030504040204" pitchFamily="34" charset="0"/>
                <a:cs typeface="Tahoma" panose="020B0604030504040204" pitchFamily="34" charset="0"/>
              </a:rPr>
              <a:t/>
            </a:r>
            <a:br>
              <a:rPr lang="en-GB" altLang="en-US" sz="1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Good revision needs to be active </a:t>
            </a:r>
            <a:r>
              <a:rPr lang="en-GB" altLang="en-US" sz="3600" smtClean="0"/>
              <a:t/>
            </a:r>
            <a:br>
              <a:rPr lang="en-GB" altLang="en-US" sz="3600" smtClean="0"/>
            </a:br>
            <a:endParaRPr lang="en-GB" altLang="en-US" sz="3600" smtClean="0">
              <a:latin typeface="Verdana" panose="020B060403050404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http://yano.co.uk/wp-content/uploads/2013/06/B1WF17-540x38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862388"/>
            <a:ext cx="42449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Image result for LSATPA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8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2501900"/>
            <a:ext cx="8785225" cy="1143000"/>
          </a:xfrm>
        </p:spPr>
        <p:txBody>
          <a:bodyPr>
            <a:normAutofit fontScale="90000"/>
          </a:bodyPr>
          <a:lstStyle/>
          <a:p>
            <a:pPr algn="l"/>
            <a:r>
              <a:rPr lang="en-GB" altLang="en-US" sz="2400" b="1" smtClean="0">
                <a:solidFill>
                  <a:srgbClr val="C00000"/>
                </a:solidFill>
                <a:latin typeface="Tahoma" panose="020B0604030504040204" pitchFamily="34" charset="0"/>
                <a:cs typeface="Tahoma" panose="020B0604030504040204" pitchFamily="34" charset="0"/>
              </a:rPr>
              <a:t>What should you have with you when revising?</a:t>
            </a:r>
            <a:r>
              <a:rPr lang="en-GB" altLang="en-US" sz="2400" b="1" smtClean="0">
                <a:latin typeface="Tahoma" panose="020B0604030504040204" pitchFamily="34" charset="0"/>
                <a:cs typeface="Tahoma" panose="020B0604030504040204" pitchFamily="34" charset="0"/>
              </a:rPr>
              <a:t/>
            </a:r>
            <a:br>
              <a:rPr lang="en-GB" altLang="en-US" sz="2400" b="1" smtClean="0">
                <a:latin typeface="Tahoma" panose="020B0604030504040204" pitchFamily="34" charset="0"/>
                <a:cs typeface="Tahoma" panose="020B0604030504040204" pitchFamily="34" charset="0"/>
              </a:rPr>
            </a:br>
            <a:r>
              <a:rPr lang="en-GB" altLang="en-US" sz="2400" b="1" smtClean="0">
                <a:latin typeface="Tahoma" panose="020B0604030504040204" pitchFamily="34" charset="0"/>
                <a:cs typeface="Tahoma" panose="020B0604030504040204" pitchFamily="34" charset="0"/>
              </a:rPr>
              <a:t> </a:t>
            </a:r>
            <a:r>
              <a:rPr lang="en-GB" altLang="en-US" sz="2400" smtClean="0">
                <a:latin typeface="Tahoma" panose="020B0604030504040204" pitchFamily="34" charset="0"/>
                <a:cs typeface="Tahoma" panose="020B0604030504040204" pitchFamily="34" charset="0"/>
              </a:rPr>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 Revision timetable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 An up to date set of class notes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 Any revision materials given out by departments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 Revision Lists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 Lists of exactly what is in each exam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 Any Study Guides which have been bought (but you need to   treat them with caution,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check they are covering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what is in your course.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Teachers will be able to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tell you which ones are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the best and if they are </a:t>
            </a:r>
            <a:br>
              <a:rPr lang="en-GB" altLang="en-US" sz="2400" smtClean="0">
                <a:latin typeface="Tahoma" panose="020B0604030504040204" pitchFamily="34" charset="0"/>
                <a:cs typeface="Tahoma" panose="020B0604030504040204" pitchFamily="34" charset="0"/>
              </a:rPr>
            </a:br>
            <a:r>
              <a:rPr lang="en-GB" altLang="en-US" sz="2400" smtClean="0">
                <a:latin typeface="Tahoma" panose="020B0604030504040204" pitchFamily="34" charset="0"/>
                <a:cs typeface="Tahoma" panose="020B0604030504040204" pitchFamily="34" charset="0"/>
              </a:rPr>
              <a:t>needed.</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https://mylawschooldreams.files.wordpress.com/2012/02/notebook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6883"/>
          <a:stretch>
            <a:fillRect/>
          </a:stretch>
        </p:blipFill>
        <p:spPr bwMode="auto">
          <a:xfrm>
            <a:off x="3995738" y="3429000"/>
            <a:ext cx="4960937"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Image result for LSATPA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48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1557338"/>
            <a:ext cx="8785225" cy="1143000"/>
          </a:xfrm>
        </p:spPr>
        <p:txBody>
          <a:bodyPr>
            <a:normAutofit fontScale="90000"/>
          </a:bodyPr>
          <a:lstStyle/>
          <a:p>
            <a:pPr algn="l"/>
            <a:r>
              <a:rPr lang="en-GB" altLang="en-US" sz="2400" b="1" dirty="0" smtClean="0">
                <a:solidFill>
                  <a:srgbClr val="C00000"/>
                </a:solidFill>
                <a:latin typeface="Tahoma" panose="020B0604030504040204" pitchFamily="34" charset="0"/>
                <a:cs typeface="Tahoma" panose="020B0604030504040204" pitchFamily="34" charset="0"/>
              </a:rPr>
              <a:t>USING PERSONAL DEVICES/COMPUTERS</a:t>
            </a:r>
            <a:r>
              <a:rPr lang="en-GB" altLang="en-US" sz="2400" b="1" dirty="0" smtClean="0">
                <a:latin typeface="Tahoma" panose="020B0604030504040204" pitchFamily="34" charset="0"/>
                <a:cs typeface="Tahoma" panose="020B0604030504040204" pitchFamily="34" charset="0"/>
              </a:rPr>
              <a:t/>
            </a:r>
            <a:br>
              <a:rPr lang="en-GB" altLang="en-US" sz="2400" b="1" dirty="0" smtClean="0">
                <a:latin typeface="Tahoma" panose="020B0604030504040204" pitchFamily="34" charset="0"/>
                <a:cs typeface="Tahoma" panose="020B0604030504040204" pitchFamily="34" charset="0"/>
              </a:rPr>
            </a:br>
            <a:r>
              <a:rPr lang="en-GB" altLang="en-US" sz="2400" dirty="0" smtClean="0">
                <a:latin typeface="Tahoma" panose="020B0604030504040204" pitchFamily="34" charset="0"/>
                <a:cs typeface="Tahoma" panose="020B0604030504040204" pitchFamily="34" charset="0"/>
              </a:rPr>
              <a:t/>
            </a:r>
            <a:br>
              <a:rPr lang="en-GB" altLang="en-US" sz="2400" dirty="0" smtClean="0">
                <a:latin typeface="Tahoma" panose="020B0604030504040204" pitchFamily="34" charset="0"/>
                <a:cs typeface="Tahoma" panose="020B0604030504040204" pitchFamily="34" charset="0"/>
              </a:rPr>
            </a:br>
            <a:r>
              <a:rPr lang="en-GB" altLang="en-US" sz="2400" dirty="0" smtClean="0">
                <a:latin typeface="Tahoma" panose="020B0604030504040204" pitchFamily="34" charset="0"/>
                <a:cs typeface="Tahoma" panose="020B0604030504040204" pitchFamily="34" charset="0"/>
              </a:rPr>
              <a:t>Personal devices can be useful tools when revising but many of our students have said that they are more of a distraction when they really need to focus. You will have access to many types of digital media which could interrupt a great revision session. The willpower to resist the urge to answer a text or a phone call will be very difficult.</a:t>
            </a:r>
            <a:br>
              <a:rPr lang="en-GB" altLang="en-US" sz="2400" dirty="0" smtClean="0">
                <a:latin typeface="Tahoma" panose="020B0604030504040204" pitchFamily="34" charset="0"/>
                <a:cs typeface="Tahoma" panose="020B0604030504040204" pitchFamily="34" charset="0"/>
              </a:rPr>
            </a:br>
            <a:r>
              <a:rPr lang="en-GB" altLang="en-US" sz="2400" dirty="0" smtClean="0">
                <a:latin typeface="Tahoma" panose="020B0604030504040204" pitchFamily="34" charset="0"/>
                <a:cs typeface="Tahoma" panose="020B0604030504040204" pitchFamily="34" charset="0"/>
              </a:rPr>
              <a:t>Answering texts or checking status updates could be saved as a break in the middle of a revision session.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http://www.theinquirer.net/IMG/891/269891/iphone-5s-gold.png"/>
          <p:cNvPicPr>
            <a:picLocks noChangeAspect="1" noChangeArrowheads="1"/>
          </p:cNvPicPr>
          <p:nvPr/>
        </p:nvPicPr>
        <p:blipFill>
          <a:blip r:embed="rId3">
            <a:extLst>
              <a:ext uri="{28A0092B-C50C-407E-A947-70E740481C1C}">
                <a14:useLocalDpi xmlns:a14="http://schemas.microsoft.com/office/drawing/2010/main" val="0"/>
              </a:ext>
            </a:extLst>
          </a:blip>
          <a:srcRect l="6252" t="6915" r="7735" b="6914"/>
          <a:stretch>
            <a:fillRect/>
          </a:stretch>
        </p:blipFill>
        <p:spPr bwMode="auto">
          <a:xfrm>
            <a:off x="2195513" y="4005263"/>
            <a:ext cx="48085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Image result for LSATPA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08725"/>
            <a:ext cx="763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81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1050" y="454025"/>
            <a:ext cx="6121400" cy="1143000"/>
          </a:xfrm>
        </p:spPr>
        <p:txBody>
          <a:bodyPr>
            <a:normAutofit fontScale="90000"/>
          </a:bodyPr>
          <a:lstStyle/>
          <a:p>
            <a:pPr eaLnBrk="1" hangingPunct="1">
              <a:defRPr/>
            </a:pPr>
            <a:r>
              <a:rPr lang="en-GB" altLang="en-US" sz="4000" dirty="0" smtClean="0">
                <a:latin typeface="Verdana" pitchFamily="34" charset="0"/>
              </a:rPr>
              <a:t>How long should </a:t>
            </a:r>
            <a:br>
              <a:rPr lang="en-GB" altLang="en-US" sz="4000" dirty="0" smtClean="0">
                <a:latin typeface="Verdana" pitchFamily="34" charset="0"/>
              </a:rPr>
            </a:br>
            <a:r>
              <a:rPr lang="en-GB" altLang="en-US" sz="4000" dirty="0" smtClean="0">
                <a:latin typeface="Verdana" pitchFamily="34" charset="0"/>
              </a:rPr>
              <a:t>you revise for?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http://www.billib.co.uk/images/clocks/valencia-grandfather-clock-in-root-walnut.jpg"/>
          <p:cNvPicPr>
            <a:picLocks noChangeAspect="1" noChangeArrowheads="1"/>
          </p:cNvPicPr>
          <p:nvPr/>
        </p:nvPicPr>
        <p:blipFill>
          <a:blip r:embed="rId3">
            <a:extLst>
              <a:ext uri="{28A0092B-C50C-407E-A947-70E740481C1C}">
                <a14:useLocalDpi xmlns:a14="http://schemas.microsoft.com/office/drawing/2010/main" val="0"/>
              </a:ext>
            </a:extLst>
          </a:blip>
          <a:srcRect l="29166" r="29179"/>
          <a:stretch>
            <a:fillRect/>
          </a:stretch>
        </p:blipFill>
        <p:spPr bwMode="auto">
          <a:xfrm>
            <a:off x="0" y="115888"/>
            <a:ext cx="19081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6739" t="20125" r="69414" b="55431"/>
          <a:stretch>
            <a:fillRect/>
          </a:stretch>
        </p:blipFill>
        <p:spPr>
          <a:xfrm>
            <a:off x="5003800" y="2932113"/>
            <a:ext cx="3109913" cy="3536950"/>
          </a:xfrm>
        </p:spPr>
      </p:pic>
      <p:sp>
        <p:nvSpPr>
          <p:cNvPr id="2" name="TextBox 1"/>
          <p:cNvSpPr txBox="1">
            <a:spLocks noChangeArrowheads="1"/>
          </p:cNvSpPr>
          <p:nvPr/>
        </p:nvSpPr>
        <p:spPr bwMode="auto">
          <a:xfrm>
            <a:off x="1905000" y="1700213"/>
            <a:ext cx="6697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a:solidFill>
                  <a:srgbClr val="FF0000"/>
                </a:solidFill>
                <a:latin typeface="Verdana" panose="020B0604030504040204" pitchFamily="34" charset="0"/>
                <a:ea typeface="Verdana" panose="020B0604030504040204" pitchFamily="34" charset="0"/>
                <a:cs typeface="Verdana" panose="020B0604030504040204" pitchFamily="34" charset="0"/>
              </a:rPr>
              <a:t>If you revise for 2 hours your memory works like this</a:t>
            </a:r>
            <a:r>
              <a:rPr lang="en-GB"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GB" altLang="en-US" sz="18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GB" altLang="en-US" sz="1800"/>
          </a:p>
        </p:txBody>
      </p:sp>
      <p:sp>
        <p:nvSpPr>
          <p:cNvPr id="3" name="TextBox 2"/>
          <p:cNvSpPr txBox="1">
            <a:spLocks noChangeArrowheads="1"/>
          </p:cNvSpPr>
          <p:nvPr/>
        </p:nvSpPr>
        <p:spPr bwMode="auto">
          <a:xfrm>
            <a:off x="2124075" y="3644900"/>
            <a:ext cx="273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latin typeface="Verdana" panose="020B0604030504040204" pitchFamily="34" charset="0"/>
                <a:ea typeface="Verdana" panose="020B0604030504040204" pitchFamily="34" charset="0"/>
                <a:cs typeface="Verdana" panose="020B0604030504040204" pitchFamily="34" charset="0"/>
              </a:rPr>
              <a:t>Concentration</a:t>
            </a:r>
          </a:p>
        </p:txBody>
      </p:sp>
    </p:spTree>
    <p:extLst>
      <p:ext uri="{BB962C8B-B14F-4D97-AF65-F5344CB8AC3E}">
        <p14:creationId xmlns:p14="http://schemas.microsoft.com/office/powerpoint/2010/main" val="407307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11413" y="307975"/>
            <a:ext cx="5905500" cy="1143000"/>
          </a:xfrm>
        </p:spPr>
        <p:txBody>
          <a:bodyPr>
            <a:normAutofit fontScale="90000"/>
          </a:bodyPr>
          <a:lstStyle/>
          <a:p>
            <a:pPr eaLnBrk="1" hangingPunct="1">
              <a:defRPr/>
            </a:pPr>
            <a:r>
              <a:rPr lang="en-GB" altLang="en-US" sz="4000" dirty="0" smtClean="0">
                <a:latin typeface="Verdana" pitchFamily="34" charset="0"/>
              </a:rPr>
              <a:t>How long should </a:t>
            </a:r>
            <a:br>
              <a:rPr lang="en-GB" altLang="en-US" sz="4000" dirty="0" smtClean="0">
                <a:latin typeface="Verdana" pitchFamily="34" charset="0"/>
              </a:rPr>
            </a:br>
            <a:r>
              <a:rPr lang="en-GB" altLang="en-US" sz="4000" dirty="0" smtClean="0">
                <a:latin typeface="Verdana" pitchFamily="34" charset="0"/>
              </a:rPr>
              <a:t>you revise for?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0"/>
            <a:ext cx="68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http://www.billib.co.uk/images/clocks/valencia-grandfather-clock-in-root-walnut.jpg"/>
          <p:cNvPicPr>
            <a:picLocks noChangeAspect="1" noChangeArrowheads="1"/>
          </p:cNvPicPr>
          <p:nvPr/>
        </p:nvPicPr>
        <p:blipFill>
          <a:blip r:embed="rId3">
            <a:extLst>
              <a:ext uri="{28A0092B-C50C-407E-A947-70E740481C1C}">
                <a14:useLocalDpi xmlns:a14="http://schemas.microsoft.com/office/drawing/2010/main" val="0"/>
              </a:ext>
            </a:extLst>
          </a:blip>
          <a:srcRect l="29166" r="29179"/>
          <a:stretch>
            <a:fillRect/>
          </a:stretch>
        </p:blipFill>
        <p:spPr bwMode="auto">
          <a:xfrm>
            <a:off x="0" y="115888"/>
            <a:ext cx="19081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6620" t="50018" r="69627" b="25284"/>
          <a:stretch>
            <a:fillRect/>
          </a:stretch>
        </p:blipFill>
        <p:spPr>
          <a:xfrm>
            <a:off x="5076825" y="2844800"/>
            <a:ext cx="3598863" cy="4021138"/>
          </a:xfrm>
        </p:spPr>
      </p:pic>
      <p:sp>
        <p:nvSpPr>
          <p:cNvPr id="2" name="TextBox 1"/>
          <p:cNvSpPr txBox="1">
            <a:spLocks noChangeArrowheads="1"/>
          </p:cNvSpPr>
          <p:nvPr/>
        </p:nvSpPr>
        <p:spPr bwMode="auto">
          <a:xfrm>
            <a:off x="2124075" y="1501775"/>
            <a:ext cx="65516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u="sng">
                <a:solidFill>
                  <a:srgbClr val="FF0000"/>
                </a:solidFill>
                <a:latin typeface="Verdana" panose="020B0604030504040204" pitchFamily="34" charset="0"/>
                <a:ea typeface="Verdana" panose="020B0604030504040204" pitchFamily="34" charset="0"/>
                <a:cs typeface="Verdana" panose="020B0604030504040204" pitchFamily="34" charset="0"/>
              </a:rPr>
              <a:t>But</a:t>
            </a:r>
            <a:r>
              <a:rPr lang="en-GB" altLang="en-US" sz="2800">
                <a:solidFill>
                  <a:srgbClr val="FF0000"/>
                </a:solidFill>
                <a:latin typeface="Verdana" panose="020B0604030504040204" pitchFamily="34" charset="0"/>
                <a:ea typeface="Verdana" panose="020B0604030504040204" pitchFamily="34" charset="0"/>
                <a:cs typeface="Verdana" panose="020B0604030504040204" pitchFamily="34" charset="0"/>
              </a:rPr>
              <a:t> if you revise for 2 hours in 30 minute blocks with 10 minute breaks it looks like this</a:t>
            </a:r>
            <a:r>
              <a:rPr lang="en-GB" altLang="en-US" sz="2800">
                <a:latin typeface="Verdana" panose="020B0604030504040204" pitchFamily="34" charset="0"/>
                <a:ea typeface="Verdana" panose="020B0604030504040204" pitchFamily="34" charset="0"/>
                <a:cs typeface="Verdana" panose="020B0604030504040204" pitchFamily="34" charset="0"/>
              </a:rPr>
              <a:t>:</a:t>
            </a:r>
          </a:p>
        </p:txBody>
      </p:sp>
      <p:sp>
        <p:nvSpPr>
          <p:cNvPr id="3" name="TextBox 2"/>
          <p:cNvSpPr txBox="1">
            <a:spLocks noChangeArrowheads="1"/>
          </p:cNvSpPr>
          <p:nvPr/>
        </p:nvSpPr>
        <p:spPr bwMode="auto">
          <a:xfrm>
            <a:off x="2420938" y="3419475"/>
            <a:ext cx="2952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latin typeface="Verdana" panose="020B0604030504040204" pitchFamily="34" charset="0"/>
                <a:ea typeface="Verdana" panose="020B0604030504040204" pitchFamily="34" charset="0"/>
                <a:cs typeface="Verdana" panose="020B0604030504040204" pitchFamily="34" charset="0"/>
              </a:rPr>
              <a:t>Concentration</a:t>
            </a:r>
          </a:p>
          <a:p>
            <a:pPr eaLnBrk="1" hangingPunct="1">
              <a:spcBef>
                <a:spcPct val="0"/>
              </a:spcBef>
              <a:buFontTx/>
              <a:buNone/>
            </a:pPr>
            <a:endParaRPr lang="en-GB" altLang="en-US" sz="1800"/>
          </a:p>
        </p:txBody>
      </p:sp>
    </p:spTree>
    <p:extLst>
      <p:ext uri="{BB962C8B-B14F-4D97-AF65-F5344CB8AC3E}">
        <p14:creationId xmlns:p14="http://schemas.microsoft.com/office/powerpoint/2010/main" val="761752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462</Words>
  <Application>Microsoft Office PowerPoint</Application>
  <PresentationFormat>On-screen Show (4:3)</PresentationFormat>
  <Paragraphs>60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Verdana</vt:lpstr>
      <vt:lpstr>Office Theme</vt:lpstr>
      <vt:lpstr>What is effective revision?</vt:lpstr>
      <vt:lpstr>Revision myth 1</vt:lpstr>
      <vt:lpstr>PowerPoint Presentation</vt:lpstr>
      <vt:lpstr>3 parts of exam success</vt:lpstr>
      <vt:lpstr>Where will you revise?   Not in front of the TV   Lay out all the materials for each subject to save time  It’s worth trying to sort the bedroom out. Get rid of clutter, have proper space to work   At a table, preferably in a quiet place  Come to a compromise on music  Good revision needs to be active  </vt:lpstr>
      <vt:lpstr>What should you have with you when revising?   - Revision timetable  - An up to date set of class notes  - Any revision materials given out by departments  - Revision Lists  - Lists of exactly what is in each exam  - Any Study Guides which have been bought (but you need to   treat them with caution,  check they are covering  what is in your course.  Teachers will be able to  tell you which ones are  the best and if they are  needed.</vt:lpstr>
      <vt:lpstr>USING PERSONAL DEVICES/COMPUTERS  Personal devices can be useful tools when revising but many of our students have said that they are more of a distraction when they really need to focus. You will have access to many types of digital media which could interrupt a great revision session. The willpower to resist the urge to answer a text or a phone call will be very difficult. Answering texts or checking status updates could be saved as a break in the middle of a revision session.</vt:lpstr>
      <vt:lpstr>How long should  you revise for?</vt:lpstr>
      <vt:lpstr>How long should  you revise for?</vt:lpstr>
      <vt:lpstr>Spaced repetition</vt:lpstr>
      <vt:lpstr>Index Cards</vt:lpstr>
      <vt:lpstr>Choose your rewards during revision</vt:lpstr>
      <vt:lpstr>Year 7 – key word focus</vt:lpstr>
      <vt:lpstr>Year 8 – collecting information</vt:lpstr>
      <vt:lpstr>Year 9 – developing explanations</vt:lpstr>
      <vt:lpstr>Year 10 – memory clock</vt:lpstr>
      <vt:lpstr>How to treat your brain during revision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parts of exam success</dc:title>
  <dc:creator>Spacey, Nathan</dc:creator>
  <cp:lastModifiedBy>Alison Donnelly</cp:lastModifiedBy>
  <cp:revision>9</cp:revision>
  <dcterms:created xsi:type="dcterms:W3CDTF">2018-04-11T13:31:43Z</dcterms:created>
  <dcterms:modified xsi:type="dcterms:W3CDTF">2018-04-16T08:13:00Z</dcterms:modified>
</cp:coreProperties>
</file>